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0" r:id="rId4"/>
    <p:sldId id="262" r:id="rId5"/>
    <p:sldId id="259" r:id="rId6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60"/>
  </p:normalViewPr>
  <p:slideViewPr>
    <p:cSldViewPr snapToGrid="0">
      <p:cViewPr varScale="1">
        <p:scale>
          <a:sx n="102" d="100"/>
          <a:sy n="102" d="100"/>
        </p:scale>
        <p:origin x="120" y="2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D738E32-EA2A-6F4F-8FAA-554662E918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fr-FR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BDAE83F-F3B6-9E09-06F6-815245D324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fr-F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392BB63-F592-D1CC-1CAA-17A2E8D6A0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37988-D49D-43EA-BF99-571CB3EB3D18}" type="datetimeFigureOut">
              <a:rPr lang="fr-FR" smtClean="0"/>
              <a:t>27/03/2023</a:t>
            </a:fld>
            <a:endParaRPr lang="fr-F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56665C3-74D6-F0A0-1B72-604A8D7594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7343B5B-6E68-05F9-BC34-BB8DB935B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7988F8-6718-4805-AAAF-BE5AC79A10E2}" type="slidenum">
              <a:rPr lang="fr-FR" smtClean="0"/>
              <a:t>‹Nº›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299826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1D4E17-82AB-54BC-6E28-5EADC3860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fr-FR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1D5ED566-0A80-E4A3-EE37-03934C76FA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fr-F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30C089B-0C58-3015-1F3D-67235A4CF2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37988-D49D-43EA-BF99-571CB3EB3D18}" type="datetimeFigureOut">
              <a:rPr lang="fr-FR" smtClean="0"/>
              <a:t>27/03/2023</a:t>
            </a:fld>
            <a:endParaRPr lang="fr-F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1519D67-E4E0-B34A-3345-02B1956A32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EC280B2-D43E-F16E-1628-A4C01947B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7988F8-6718-4805-AAAF-BE5AC79A10E2}" type="slidenum">
              <a:rPr lang="fr-FR" smtClean="0"/>
              <a:t>‹Nº›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549676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87F73356-00B2-4C1B-C9A7-028F434B7A4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fr-FR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60FD5D8F-7AF5-B751-A597-98307FC857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fr-F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88D6BC3-EBC8-C021-4958-4F3EA59564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37988-D49D-43EA-BF99-571CB3EB3D18}" type="datetimeFigureOut">
              <a:rPr lang="fr-FR" smtClean="0"/>
              <a:t>27/03/2023</a:t>
            </a:fld>
            <a:endParaRPr lang="fr-F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BB76F3A-7F64-6109-608E-7B462949E7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1258F05-4B88-E6FC-A3CF-94EBE003AF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7988F8-6718-4805-AAAF-BE5AC79A10E2}" type="slidenum">
              <a:rPr lang="fr-FR" smtClean="0"/>
              <a:t>‹Nº›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227666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77E4F4-3C0C-057F-54A7-0FB165DC5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fr-F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7A96137-A453-0AD3-764B-B3665770C2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fr-F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F6CA296-47BB-A178-CD99-0D0B8A5CF0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37988-D49D-43EA-BF99-571CB3EB3D18}" type="datetimeFigureOut">
              <a:rPr lang="fr-FR" smtClean="0"/>
              <a:t>27/03/2023</a:t>
            </a:fld>
            <a:endParaRPr lang="fr-F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D5393C7-9683-E601-711A-40E2C918C9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1CC757A-E415-60B5-6019-4BFFADBEE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7988F8-6718-4805-AAAF-BE5AC79A10E2}" type="slidenum">
              <a:rPr lang="fr-FR" smtClean="0"/>
              <a:t>‹Nº›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602058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49E1BD5-280C-7EEC-2DDF-7B79106B1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fr-F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A4908ED-F53F-BA68-74DA-064A52978F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A25F77E-2D13-5DFA-F962-6A041FAEA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37988-D49D-43EA-BF99-571CB3EB3D18}" type="datetimeFigureOut">
              <a:rPr lang="fr-FR" smtClean="0"/>
              <a:t>27/03/2023</a:t>
            </a:fld>
            <a:endParaRPr lang="fr-F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AD3CC8B-7C93-3898-37E6-38233B9843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24994CE-1598-995B-E30E-26B36BD305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7988F8-6718-4805-AAAF-BE5AC79A10E2}" type="slidenum">
              <a:rPr lang="fr-FR" smtClean="0"/>
              <a:t>‹Nº›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89729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721B68-E865-EEC6-2CBA-B2B0D365E1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fr-F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71A47DE-5CDF-0B03-C4E1-96E4A39D75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fr-FR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D795CE4-1E0A-A6FD-8B35-0F009EEEE8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fr-FR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325EC4A-F5E5-89FC-B4C8-B1472FDC07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37988-D49D-43EA-BF99-571CB3EB3D18}" type="datetimeFigureOut">
              <a:rPr lang="fr-FR" smtClean="0"/>
              <a:t>27/03/2023</a:t>
            </a:fld>
            <a:endParaRPr lang="fr-FR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906BD15-C60E-5C50-091D-BC0E1B4436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D1341BF-BD61-A22E-C2BD-07726D7B0B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7988F8-6718-4805-AAAF-BE5AC79A10E2}" type="slidenum">
              <a:rPr lang="fr-FR" smtClean="0"/>
              <a:t>‹Nº›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889005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17299D-FF97-97A8-5152-CF3A81C47E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fr-F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88DB588-75DD-8653-2F17-02C07E9875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0BA7F865-336E-CD6B-D648-5A0D7AB5F4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fr-FR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05590160-BA01-2663-31E4-E97B3D0769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88CD911A-10FD-36E7-99F4-E37A2AF5748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fr-FR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513E66E4-2D25-0233-514D-C059292466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37988-D49D-43EA-BF99-571CB3EB3D18}" type="datetimeFigureOut">
              <a:rPr lang="fr-FR" smtClean="0"/>
              <a:t>27/03/2023</a:t>
            </a:fld>
            <a:endParaRPr lang="fr-FR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3B133C73-18D9-35DB-7CD9-ADE4589F05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59D46890-9789-0C4D-C259-C92D08CB8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7988F8-6718-4805-AAAF-BE5AC79A10E2}" type="slidenum">
              <a:rPr lang="fr-FR" smtClean="0"/>
              <a:t>‹Nº›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546361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C55894-5B89-F79C-C324-D20B0D52EE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fr-FR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00EEB792-C0F7-454F-B69C-EEA630FA6F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37988-D49D-43EA-BF99-571CB3EB3D18}" type="datetimeFigureOut">
              <a:rPr lang="fr-FR" smtClean="0"/>
              <a:t>27/03/2023</a:t>
            </a:fld>
            <a:endParaRPr lang="fr-FR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62E29079-3501-7E89-B6D6-7AC59D714B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E6610E5D-A799-1EBF-553F-AF975CB89B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7988F8-6718-4805-AAAF-BE5AC79A10E2}" type="slidenum">
              <a:rPr lang="fr-FR" smtClean="0"/>
              <a:t>‹Nº›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89618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A23641F5-CB45-3E12-C7D3-959062CB5E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37988-D49D-43EA-BF99-571CB3EB3D18}" type="datetimeFigureOut">
              <a:rPr lang="fr-FR" smtClean="0"/>
              <a:t>27/03/2023</a:t>
            </a:fld>
            <a:endParaRPr lang="fr-FR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1C10421E-993F-13AC-0BCA-F3D209B2E3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BD848E2-3DE3-3ECF-1379-4B9F0C5F9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7988F8-6718-4805-AAAF-BE5AC79A10E2}" type="slidenum">
              <a:rPr lang="fr-FR" smtClean="0"/>
              <a:t>‹Nº›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829895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44BE78C-A8EE-AF77-DFF1-0C302AAC7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fr-F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0211847-A0F0-0AE4-3FE0-1C6FD9513F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fr-FR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0E1C21A-074C-0412-6ED5-632AC71CCA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0B1C573-E69F-4333-1211-259E08C9C6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37988-D49D-43EA-BF99-571CB3EB3D18}" type="datetimeFigureOut">
              <a:rPr lang="fr-FR" smtClean="0"/>
              <a:t>27/03/2023</a:t>
            </a:fld>
            <a:endParaRPr lang="fr-FR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BC05110-7FE5-D30E-EC86-484F8CC81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086C27C-0215-D9B7-E397-5FC0B2D383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7988F8-6718-4805-AAAF-BE5AC79A10E2}" type="slidenum">
              <a:rPr lang="fr-FR" smtClean="0"/>
              <a:t>‹Nº›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569351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A332E8-66BF-A802-3557-D8F8473CC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fr-FR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1F9D7DCC-8A5D-4524-9DEC-CBD7D96D4E7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0A69A49C-68B8-8BFC-27DE-3FE9F43A9D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D81769BF-B61A-2847-9039-D432F7539F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37988-D49D-43EA-BF99-571CB3EB3D18}" type="datetimeFigureOut">
              <a:rPr lang="fr-FR" smtClean="0"/>
              <a:t>27/03/2023</a:t>
            </a:fld>
            <a:endParaRPr lang="fr-FR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C034789-1FE8-9ECE-B48A-8C1CB5812E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E774EAC-9361-8F73-BF31-31584A03F7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7988F8-6718-4805-AAAF-BE5AC79A10E2}" type="slidenum">
              <a:rPr lang="fr-FR" smtClean="0"/>
              <a:t>‹Nº›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934602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ACAC2B9D-8FD2-1976-9677-43DFAD25EF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fr-F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7FB2241-0E03-883A-D3BD-5E216FC2A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fr-F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0476688-0AB3-C304-8DA6-48A8A7BD8E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F37988-D49D-43EA-BF99-571CB3EB3D18}" type="datetimeFigureOut">
              <a:rPr lang="fr-FR" smtClean="0"/>
              <a:t>27/03/2023</a:t>
            </a:fld>
            <a:endParaRPr lang="fr-F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7F84E68-0589-D848-7776-F95BB99F41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BD06522-532F-0A4F-CA87-70F30CAA80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7988F8-6718-4805-AAAF-BE5AC79A10E2}" type="slidenum">
              <a:rPr lang="fr-FR" smtClean="0"/>
              <a:t>‹Nº›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067291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8" name="Rectangle 1032">
            <a:extLst>
              <a:ext uri="{FF2B5EF4-FFF2-40B4-BE49-F238E27FC236}">
                <a16:creationId xmlns:a16="http://schemas.microsoft.com/office/drawing/2014/main" id="{93245F62-CCC4-49E4-B95B-EA6C1E7905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514FD2E7-455F-F0D8-3A48-45960C2560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8882" y="3577456"/>
            <a:ext cx="10909640" cy="1687814"/>
          </a:xfrm>
        </p:spPr>
        <p:txBody>
          <a:bodyPr anchor="b">
            <a:normAutofit/>
          </a:bodyPr>
          <a:lstStyle/>
          <a:p>
            <a:r>
              <a:rPr lang="es-ES" sz="6600"/>
              <a:t>Práctica airData</a:t>
            </a:r>
            <a:endParaRPr lang="fr-FR" sz="6600"/>
          </a:p>
        </p:txBody>
      </p:sp>
      <p:sp>
        <p:nvSpPr>
          <p:cNvPr id="19" name="Subtítulo 2">
            <a:extLst>
              <a:ext uri="{FF2B5EF4-FFF2-40B4-BE49-F238E27FC236}">
                <a16:creationId xmlns:a16="http://schemas.microsoft.com/office/drawing/2014/main" id="{03F806D6-9FC7-D7DA-62E1-AFF272F45C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8881" y="5660607"/>
            <a:ext cx="10909643" cy="552659"/>
          </a:xfrm>
        </p:spPr>
        <p:txBody>
          <a:bodyPr anchor="t">
            <a:normAutofit/>
          </a:bodyPr>
          <a:lstStyle/>
          <a:p>
            <a:r>
              <a:rPr lang="es-ES" sz="1100" dirty="0"/>
              <a:t>Juan Ortega </a:t>
            </a:r>
            <a:r>
              <a:rPr lang="es-ES" sz="1100" dirty="0" err="1"/>
              <a:t>Ortega</a:t>
            </a:r>
            <a:endParaRPr lang="es-ES" sz="1100" dirty="0"/>
          </a:p>
          <a:p>
            <a:r>
              <a:rPr lang="es-ES" sz="1100" dirty="0"/>
              <a:t>Alejandro del Rosal Carmona</a:t>
            </a:r>
            <a:endParaRPr lang="fr-FR" sz="1100" dirty="0"/>
          </a:p>
        </p:txBody>
      </p:sp>
      <p:pic>
        <p:nvPicPr>
          <p:cNvPr id="1028" name="Picture 4" descr="Apache HBase: Introducción 2023 - Aprender BIG DATA">
            <a:extLst>
              <a:ext uri="{FF2B5EF4-FFF2-40B4-BE49-F238E27FC236}">
                <a16:creationId xmlns:a16="http://schemas.microsoft.com/office/drawing/2014/main" id="{FE6C4FCE-D428-38D4-A1EF-5671E8175F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207770" y="591670"/>
            <a:ext cx="3771864" cy="2742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9" name="sketch line">
            <a:extLst>
              <a:ext uri="{FF2B5EF4-FFF2-40B4-BE49-F238E27FC236}">
                <a16:creationId xmlns:a16="http://schemas.microsoft.com/office/drawing/2014/main" id="{E6C0DD6B-6AA3-448F-9B99-8386295BC1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5509052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8198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4" name="Rectangle 1043">
            <a:extLst>
              <a:ext uri="{FF2B5EF4-FFF2-40B4-BE49-F238E27FC236}">
                <a16:creationId xmlns:a16="http://schemas.microsoft.com/office/drawing/2014/main" id="{BA79A7CF-01AF-4178-9369-94E0C90EB0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C0852485-05C6-1C83-CCC1-63FD230F54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67909" y="2023110"/>
            <a:ext cx="2622006" cy="2846070"/>
          </a:xfrm>
        </p:spPr>
        <p:txBody>
          <a:bodyPr anchor="ctr">
            <a:normAutofit/>
          </a:bodyPr>
          <a:lstStyle/>
          <a:p>
            <a:pPr algn="l"/>
            <a:r>
              <a:rPr lang="es-ES" sz="3700" dirty="0"/>
              <a:t>Detalle Aeropuertos</a:t>
            </a:r>
            <a:endParaRPr lang="fr-FR" sz="3700" dirty="0"/>
          </a:p>
        </p:txBody>
      </p:sp>
      <p:sp>
        <p:nvSpPr>
          <p:cNvPr id="1046" name="Rectangle 1045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433973" y="-827233"/>
            <a:ext cx="1715478" cy="85834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8" name="Rectangle 1047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2085" y="664308"/>
            <a:ext cx="8082632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0" name="Rectangle 1049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950447" y="3392097"/>
            <a:ext cx="1719072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 descr="Apache HBase: Introducción 2023 - Aprender BIG DATA">
            <a:extLst>
              <a:ext uri="{FF2B5EF4-FFF2-40B4-BE49-F238E27FC236}">
                <a16:creationId xmlns:a16="http://schemas.microsoft.com/office/drawing/2014/main" id="{FE6C4FCE-D428-38D4-A1EF-5671E8175F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035139" y="0"/>
            <a:ext cx="1156861" cy="840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script_ex3.py - mbd10 [SSH_ 192.168.80.33] - Visual Studio Code 2023-03-27 15-46-08">
            <a:hlinkClick r:id="" action="ppaction://media"/>
            <a:extLst>
              <a:ext uri="{FF2B5EF4-FFF2-40B4-BE49-F238E27FC236}">
                <a16:creationId xmlns:a16="http://schemas.microsoft.com/office/drawing/2014/main" id="{17F2B625-2B02-2372-E204-EC924251EAF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39248" y="1427682"/>
            <a:ext cx="7608305" cy="4073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126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834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3" name="Rectangle 1032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C0852485-05C6-1C83-CCC1-63FD230F54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8" y="548640"/>
            <a:ext cx="3600860" cy="54315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54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Detalle</a:t>
            </a:r>
            <a: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54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Vuelos</a:t>
            </a:r>
            <a: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: main</a:t>
            </a:r>
          </a:p>
        </p:txBody>
      </p:sp>
      <p:sp>
        <p:nvSpPr>
          <p:cNvPr id="1035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onnsiteX0" fmla="*/ 0 w 4480560"/>
              <a:gd name="connsiteY0" fmla="*/ 0 h 18288"/>
              <a:gd name="connsiteX1" fmla="*/ 595274 w 4480560"/>
              <a:gd name="connsiteY1" fmla="*/ 0 h 18288"/>
              <a:gd name="connsiteX2" fmla="*/ 1100938 w 4480560"/>
              <a:gd name="connsiteY2" fmla="*/ 0 h 18288"/>
              <a:gd name="connsiteX3" fmla="*/ 1651406 w 4480560"/>
              <a:gd name="connsiteY3" fmla="*/ 0 h 18288"/>
              <a:gd name="connsiteX4" fmla="*/ 2336292 w 4480560"/>
              <a:gd name="connsiteY4" fmla="*/ 0 h 18288"/>
              <a:gd name="connsiteX5" fmla="*/ 2931566 w 4480560"/>
              <a:gd name="connsiteY5" fmla="*/ 0 h 18288"/>
              <a:gd name="connsiteX6" fmla="*/ 3482035 w 4480560"/>
              <a:gd name="connsiteY6" fmla="*/ 0 h 18288"/>
              <a:gd name="connsiteX7" fmla="*/ 4480560 w 4480560"/>
              <a:gd name="connsiteY7" fmla="*/ 0 h 18288"/>
              <a:gd name="connsiteX8" fmla="*/ 4480560 w 4480560"/>
              <a:gd name="connsiteY8" fmla="*/ 18288 h 18288"/>
              <a:gd name="connsiteX9" fmla="*/ 3840480 w 4480560"/>
              <a:gd name="connsiteY9" fmla="*/ 18288 h 18288"/>
              <a:gd name="connsiteX10" fmla="*/ 3290011 w 4480560"/>
              <a:gd name="connsiteY10" fmla="*/ 18288 h 18288"/>
              <a:gd name="connsiteX11" fmla="*/ 2560320 w 4480560"/>
              <a:gd name="connsiteY11" fmla="*/ 18288 h 18288"/>
              <a:gd name="connsiteX12" fmla="*/ 1965046 w 4480560"/>
              <a:gd name="connsiteY12" fmla="*/ 18288 h 18288"/>
              <a:gd name="connsiteX13" fmla="*/ 1459382 w 4480560"/>
              <a:gd name="connsiteY13" fmla="*/ 18288 h 18288"/>
              <a:gd name="connsiteX14" fmla="*/ 774497 w 4480560"/>
              <a:gd name="connsiteY14" fmla="*/ 18288 h 18288"/>
              <a:gd name="connsiteX15" fmla="*/ 0 w 4480560"/>
              <a:gd name="connsiteY15" fmla="*/ 18288 h 18288"/>
              <a:gd name="connsiteX16" fmla="*/ 0 w 448056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 descr="Apache HBase: Introducción 2023 - Aprender BIG DATA">
            <a:extLst>
              <a:ext uri="{FF2B5EF4-FFF2-40B4-BE49-F238E27FC236}">
                <a16:creationId xmlns:a16="http://schemas.microsoft.com/office/drawing/2014/main" id="{FE6C4FCE-D428-38D4-A1EF-5671E8175F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035139" y="0"/>
            <a:ext cx="1156861" cy="840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AB92C3E0-4C7D-F254-D701-BAF0D378D440}"/>
              </a:ext>
            </a:extLst>
          </p:cNvPr>
          <p:cNvSpPr txBox="1"/>
          <p:nvPr/>
        </p:nvSpPr>
        <p:spPr>
          <a:xfrm>
            <a:off x="5123370" y="840995"/>
            <a:ext cx="5905673" cy="483209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fr-FR" sz="14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fr-FR" sz="1400" b="0" dirty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>
                <a:solidFill>
                  <a:srgbClr val="79C0FF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fr-FR" sz="1400" b="0" dirty="0" err="1">
                <a:solidFill>
                  <a:srgbClr val="79C0FF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fr-FR" sz="1400" b="0" dirty="0">
                <a:solidFill>
                  <a:srgbClr val="79C0FF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fr-FR" sz="1400" b="0" dirty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fr-FR" sz="1400" b="0" dirty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>
                <a:solidFill>
                  <a:srgbClr val="A5D6FF"/>
                </a:solidFill>
                <a:effectLst/>
                <a:latin typeface="Consolas" panose="020B0609020204030204" pitchFamily="49" charset="0"/>
              </a:rPr>
              <a:t>'__main__'</a:t>
            </a:r>
            <a:r>
              <a:rPr lang="fr-FR" sz="1400" b="0" dirty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fr-FR" sz="1400" b="0" dirty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400" b="0" dirty="0" err="1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conn</a:t>
            </a:r>
            <a:r>
              <a:rPr lang="fr-FR" sz="1400" b="0" dirty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sz="1400" b="0" dirty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 err="1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getConn</a:t>
            </a:r>
            <a:r>
              <a:rPr lang="fr-FR" sz="1400" b="0" dirty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400" b="0" dirty="0">
                <a:solidFill>
                  <a:srgbClr val="A5D6FF"/>
                </a:solidFill>
                <a:effectLst/>
                <a:latin typeface="Consolas" panose="020B0609020204030204" pitchFamily="49" charset="0"/>
              </a:rPr>
              <a:t>'0.0.0.0'</a:t>
            </a:r>
            <a:r>
              <a:rPr lang="fr-FR" sz="1400" b="0" dirty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fr-FR" sz="1400" b="0" dirty="0" err="1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args.namespace</a:t>
            </a:r>
            <a:r>
              <a:rPr lang="fr-FR" sz="1400" b="0" dirty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fr-FR" sz="1400" b="0" dirty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</a:br>
            <a:r>
              <a:rPr lang="fr-FR" sz="1400" b="0" dirty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4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fr-FR" sz="1400" b="0" dirty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 err="1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conn.transport.is_open</a:t>
            </a:r>
            <a:r>
              <a:rPr lang="fr-FR" sz="1400" b="0" dirty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():</a:t>
            </a:r>
          </a:p>
          <a:p>
            <a:r>
              <a:rPr lang="fr-FR" sz="1400" b="0" dirty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fr-FR" sz="1400" b="0" dirty="0" err="1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conn.close</a:t>
            </a:r>
            <a:r>
              <a:rPr lang="fr-FR" sz="1400" b="0" dirty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br>
              <a:rPr lang="fr-FR" sz="1400" b="0" dirty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</a:br>
            <a:r>
              <a:rPr lang="fr-FR" sz="1400" b="0" dirty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400" b="0" dirty="0" err="1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conn.open</a:t>
            </a:r>
            <a:r>
              <a:rPr lang="fr-FR" sz="1400" b="0" dirty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br>
              <a:rPr lang="fr-FR" sz="1400" b="0" dirty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</a:br>
            <a:r>
              <a:rPr lang="fr-FR" sz="1400" b="0" dirty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400" b="0" dirty="0" err="1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column_families</a:t>
            </a:r>
            <a:r>
              <a:rPr lang="fr-FR" sz="1400" b="0" dirty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sz="1400" b="0" dirty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fr-FR" sz="1400" b="0" dirty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fr-FR" sz="1400" b="0" dirty="0">
                <a:solidFill>
                  <a:srgbClr val="A5D6FF"/>
                </a:solidFill>
                <a:effectLst/>
                <a:latin typeface="Consolas" panose="020B0609020204030204" pitchFamily="49" charset="0"/>
              </a:rPr>
              <a:t>'info'</a:t>
            </a:r>
            <a:r>
              <a:rPr lang="fr-FR" sz="1400" b="0" dirty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400" b="0" dirty="0">
                <a:solidFill>
                  <a:srgbClr val="79C0FF"/>
                </a:solidFill>
                <a:effectLst/>
                <a:latin typeface="Consolas" panose="020B0609020204030204" pitchFamily="49" charset="0"/>
              </a:rPr>
              <a:t>dict</a:t>
            </a:r>
            <a:r>
              <a:rPr lang="fr-FR" sz="1400" b="0" dirty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fr-FR" sz="1400" b="0" dirty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fr-FR" sz="1400" b="0" dirty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</a:br>
            <a:r>
              <a:rPr lang="fr-FR" sz="1400" b="0" dirty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400" b="0" dirty="0" err="1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file_path</a:t>
            </a:r>
            <a:r>
              <a:rPr lang="fr-FR" sz="1400" b="0" dirty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sz="1400" b="0" dirty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fr-FR" sz="1400" b="0" dirty="0">
                <a:solidFill>
                  <a:srgbClr val="A5D6FF"/>
                </a:solidFill>
                <a:effectLst/>
                <a:latin typeface="Consolas" panose="020B0609020204030204" pitchFamily="49" charset="0"/>
              </a:rPr>
              <a:t>'/</a:t>
            </a:r>
            <a:r>
              <a:rPr lang="fr-FR" sz="1400" b="0" dirty="0" err="1">
                <a:solidFill>
                  <a:srgbClr val="A5D6FF"/>
                </a:solidFill>
                <a:effectLst/>
                <a:latin typeface="Consolas" panose="020B0609020204030204" pitchFamily="49" charset="0"/>
              </a:rPr>
              <a:t>tmp</a:t>
            </a:r>
            <a:r>
              <a:rPr lang="fr-FR" sz="1400" b="0" dirty="0">
                <a:solidFill>
                  <a:srgbClr val="A5D6FF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fr-FR" sz="1400" b="0" dirty="0" err="1">
                <a:solidFill>
                  <a:srgbClr val="A5D6FF"/>
                </a:solidFill>
                <a:effectLst/>
                <a:latin typeface="Consolas" panose="020B0609020204030204" pitchFamily="49" charset="0"/>
              </a:rPr>
              <a:t>nosql</a:t>
            </a:r>
            <a:r>
              <a:rPr lang="fr-FR" sz="1400" b="0" dirty="0">
                <a:solidFill>
                  <a:srgbClr val="A5D6FF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fr-FR" sz="1400" b="0" dirty="0" err="1">
                <a:solidFill>
                  <a:srgbClr val="A5D6FF"/>
                </a:solidFill>
                <a:effectLst/>
                <a:latin typeface="Consolas" panose="020B0609020204030204" pitchFamily="49" charset="0"/>
              </a:rPr>
              <a:t>airData</a:t>
            </a:r>
            <a:r>
              <a:rPr lang="fr-FR" sz="1400" b="0" dirty="0">
                <a:solidFill>
                  <a:srgbClr val="A5D6FF"/>
                </a:solidFill>
                <a:effectLst/>
                <a:latin typeface="Consolas" panose="020B0609020204030204" pitchFamily="49" charset="0"/>
              </a:rPr>
              <a:t>/2007.csv'</a:t>
            </a:r>
            <a:r>
              <a:rPr lang="fr-FR" sz="1400" b="0" dirty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fr-FR" sz="1400" b="0" dirty="0">
                <a:solidFill>
                  <a:srgbClr val="A5D6FF"/>
                </a:solidFill>
                <a:effectLst/>
                <a:latin typeface="Consolas" panose="020B0609020204030204" pitchFamily="49" charset="0"/>
              </a:rPr>
              <a:t>'/</a:t>
            </a:r>
            <a:r>
              <a:rPr lang="fr-FR" sz="1400" b="0" dirty="0" err="1">
                <a:solidFill>
                  <a:srgbClr val="A5D6FF"/>
                </a:solidFill>
                <a:effectLst/>
                <a:latin typeface="Consolas" panose="020B0609020204030204" pitchFamily="49" charset="0"/>
              </a:rPr>
              <a:t>tmp</a:t>
            </a:r>
            <a:r>
              <a:rPr lang="fr-FR" sz="1400" b="0" dirty="0">
                <a:solidFill>
                  <a:srgbClr val="A5D6FF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fr-FR" sz="1400" b="0" dirty="0" err="1">
                <a:solidFill>
                  <a:srgbClr val="A5D6FF"/>
                </a:solidFill>
                <a:effectLst/>
                <a:latin typeface="Consolas" panose="020B0609020204030204" pitchFamily="49" charset="0"/>
              </a:rPr>
              <a:t>nosql</a:t>
            </a:r>
            <a:r>
              <a:rPr lang="fr-FR" sz="1400" b="0" dirty="0">
                <a:solidFill>
                  <a:srgbClr val="A5D6FF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fr-FR" sz="1400" b="0" dirty="0" err="1">
                <a:solidFill>
                  <a:srgbClr val="A5D6FF"/>
                </a:solidFill>
                <a:effectLst/>
                <a:latin typeface="Consolas" panose="020B0609020204030204" pitchFamily="49" charset="0"/>
              </a:rPr>
              <a:t>airData</a:t>
            </a:r>
            <a:r>
              <a:rPr lang="fr-FR" sz="1400" b="0" dirty="0">
                <a:solidFill>
                  <a:srgbClr val="A5D6FF"/>
                </a:solidFill>
                <a:effectLst/>
                <a:latin typeface="Consolas" panose="020B0609020204030204" pitchFamily="49" charset="0"/>
              </a:rPr>
              <a:t>/2008.csv'</a:t>
            </a:r>
            <a:r>
              <a:rPr lang="fr-FR" sz="1400" b="0" dirty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br>
              <a:rPr lang="fr-FR" sz="1400" b="0" dirty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</a:br>
            <a:r>
              <a:rPr lang="fr-FR" sz="1400" b="0" dirty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400" b="0" dirty="0" err="1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create_table</a:t>
            </a:r>
            <a:r>
              <a:rPr lang="fr-FR" sz="1400" b="0" dirty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400" b="0" dirty="0" err="1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conn</a:t>
            </a:r>
            <a:r>
              <a:rPr lang="fr-FR" sz="1400" b="0" dirty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fr-FR" sz="1400" b="0" dirty="0" err="1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args.table</a:t>
            </a:r>
            <a:r>
              <a:rPr lang="fr-FR" sz="1400" b="0" dirty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fr-FR" sz="1400" b="0" dirty="0" err="1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column_families</a:t>
            </a:r>
            <a:r>
              <a:rPr lang="fr-FR" sz="1400" b="0" dirty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fr-FR" sz="1400" b="0" dirty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fr-FR" sz="1400" b="0" dirty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4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fr-FR" sz="1400" b="0" dirty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 err="1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csv_year</a:t>
            </a:r>
            <a:r>
              <a:rPr lang="fr-FR" sz="1400" b="0" dirty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fr-FR" sz="1400" b="0" dirty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 err="1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file_path</a:t>
            </a:r>
            <a:r>
              <a:rPr lang="fr-FR" sz="1400" b="0" dirty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: </a:t>
            </a:r>
          </a:p>
          <a:p>
            <a:r>
              <a:rPr lang="fr-FR" sz="1400" b="0" dirty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fr-FR" sz="1400" b="0" dirty="0" err="1">
                <a:solidFill>
                  <a:srgbClr val="79C0FF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fr-FR" sz="1400" b="0" dirty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400" b="0" dirty="0">
                <a:solidFill>
                  <a:srgbClr val="A5D6FF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fr-FR" sz="1400" b="0" dirty="0" err="1">
                <a:solidFill>
                  <a:srgbClr val="A5D6FF"/>
                </a:solidFill>
                <a:effectLst/>
                <a:latin typeface="Consolas" panose="020B0609020204030204" pitchFamily="49" charset="0"/>
              </a:rPr>
              <a:t>Datos</a:t>
            </a:r>
            <a:r>
              <a:rPr lang="fr-FR" sz="1400" b="0" dirty="0">
                <a:solidFill>
                  <a:srgbClr val="A5D6FF"/>
                </a:solidFill>
                <a:effectLst/>
                <a:latin typeface="Consolas" panose="020B0609020204030204" pitchFamily="49" charset="0"/>
              </a:rPr>
              <a:t>:'</a:t>
            </a:r>
            <a:r>
              <a:rPr lang="fr-FR" sz="1400" b="0" dirty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fr-FR" sz="1400" b="0" dirty="0" err="1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csv_year</a:t>
            </a:r>
            <a:r>
              <a:rPr lang="fr-FR" sz="1400" b="0" dirty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fr-FR" sz="1400" b="0" dirty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fr-FR" sz="1400" b="0" dirty="0" err="1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load_data</a:t>
            </a:r>
            <a:r>
              <a:rPr lang="fr-FR" sz="1400" b="0" dirty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400" b="0" dirty="0" err="1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conn</a:t>
            </a:r>
            <a:r>
              <a:rPr lang="fr-FR" sz="1400" b="0" dirty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fr-FR" sz="1400" b="0" dirty="0" err="1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csv_year</a:t>
            </a:r>
            <a:r>
              <a:rPr lang="fr-FR" sz="1400" b="0" dirty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fr-FR" sz="1400" b="0" dirty="0" err="1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args.table</a:t>
            </a:r>
            <a:r>
              <a:rPr lang="fr-FR" sz="1400" b="0" dirty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fr-FR" sz="1400" b="0" dirty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</a:br>
            <a:r>
              <a:rPr lang="fr-FR" sz="1400" b="0" dirty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400" b="0" dirty="0" err="1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conn.close</a:t>
            </a:r>
            <a:r>
              <a:rPr lang="fr-FR" sz="1400" b="0" dirty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()</a:t>
            </a:r>
            <a:endParaRPr lang="fr-FR" sz="1600" b="0" dirty="0">
              <a:solidFill>
                <a:srgbClr val="C9D1D9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38662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3" name="Rectangle 1032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C0852485-05C6-1C83-CCC1-63FD230F54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8" y="548640"/>
            <a:ext cx="3600860" cy="54315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54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Detalle</a:t>
            </a:r>
            <a: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54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Vuelos</a:t>
            </a:r>
            <a: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: </a:t>
            </a:r>
            <a:r>
              <a:rPr lang="en-US" sz="54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load_data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35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onnsiteX0" fmla="*/ 0 w 4480560"/>
              <a:gd name="connsiteY0" fmla="*/ 0 h 18288"/>
              <a:gd name="connsiteX1" fmla="*/ 595274 w 4480560"/>
              <a:gd name="connsiteY1" fmla="*/ 0 h 18288"/>
              <a:gd name="connsiteX2" fmla="*/ 1100938 w 4480560"/>
              <a:gd name="connsiteY2" fmla="*/ 0 h 18288"/>
              <a:gd name="connsiteX3" fmla="*/ 1651406 w 4480560"/>
              <a:gd name="connsiteY3" fmla="*/ 0 h 18288"/>
              <a:gd name="connsiteX4" fmla="*/ 2336292 w 4480560"/>
              <a:gd name="connsiteY4" fmla="*/ 0 h 18288"/>
              <a:gd name="connsiteX5" fmla="*/ 2931566 w 4480560"/>
              <a:gd name="connsiteY5" fmla="*/ 0 h 18288"/>
              <a:gd name="connsiteX6" fmla="*/ 3482035 w 4480560"/>
              <a:gd name="connsiteY6" fmla="*/ 0 h 18288"/>
              <a:gd name="connsiteX7" fmla="*/ 4480560 w 4480560"/>
              <a:gd name="connsiteY7" fmla="*/ 0 h 18288"/>
              <a:gd name="connsiteX8" fmla="*/ 4480560 w 4480560"/>
              <a:gd name="connsiteY8" fmla="*/ 18288 h 18288"/>
              <a:gd name="connsiteX9" fmla="*/ 3840480 w 4480560"/>
              <a:gd name="connsiteY9" fmla="*/ 18288 h 18288"/>
              <a:gd name="connsiteX10" fmla="*/ 3290011 w 4480560"/>
              <a:gd name="connsiteY10" fmla="*/ 18288 h 18288"/>
              <a:gd name="connsiteX11" fmla="*/ 2560320 w 4480560"/>
              <a:gd name="connsiteY11" fmla="*/ 18288 h 18288"/>
              <a:gd name="connsiteX12" fmla="*/ 1965046 w 4480560"/>
              <a:gd name="connsiteY12" fmla="*/ 18288 h 18288"/>
              <a:gd name="connsiteX13" fmla="*/ 1459382 w 4480560"/>
              <a:gd name="connsiteY13" fmla="*/ 18288 h 18288"/>
              <a:gd name="connsiteX14" fmla="*/ 774497 w 4480560"/>
              <a:gd name="connsiteY14" fmla="*/ 18288 h 18288"/>
              <a:gd name="connsiteX15" fmla="*/ 0 w 4480560"/>
              <a:gd name="connsiteY15" fmla="*/ 18288 h 18288"/>
              <a:gd name="connsiteX16" fmla="*/ 0 w 448056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 descr="Apache HBase: Introducción 2023 - Aprender BIG DATA">
            <a:extLst>
              <a:ext uri="{FF2B5EF4-FFF2-40B4-BE49-F238E27FC236}">
                <a16:creationId xmlns:a16="http://schemas.microsoft.com/office/drawing/2014/main" id="{FE6C4FCE-D428-38D4-A1EF-5671E8175F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035139" y="0"/>
            <a:ext cx="1156861" cy="840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4344D4D0-03B9-F9AB-D34F-0A5B7445BE1B}"/>
              </a:ext>
            </a:extLst>
          </p:cNvPr>
          <p:cNvSpPr txBox="1"/>
          <p:nvPr/>
        </p:nvSpPr>
        <p:spPr>
          <a:xfrm>
            <a:off x="5126418" y="548640"/>
            <a:ext cx="5433023" cy="584775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fr-FR" sz="1100" b="0" dirty="0" err="1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fr-FR" sz="1100" b="0" dirty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100" b="0" dirty="0" err="1">
                <a:solidFill>
                  <a:srgbClr val="D2A8FF"/>
                </a:solidFill>
                <a:effectLst/>
                <a:latin typeface="Consolas" panose="020B0609020204030204" pitchFamily="49" charset="0"/>
              </a:rPr>
              <a:t>load_data</a:t>
            </a:r>
            <a:r>
              <a:rPr lang="fr-FR" sz="1100" b="0" dirty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100" b="0" dirty="0" err="1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conn</a:t>
            </a:r>
            <a:r>
              <a:rPr lang="fr-FR" sz="1100" b="0" dirty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fr-FR" sz="1100" b="0" dirty="0" err="1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csv_path</a:t>
            </a:r>
            <a:r>
              <a:rPr lang="fr-FR" sz="1100" b="0" dirty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fr-FR" sz="1100" b="0" dirty="0" err="1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table_name</a:t>
            </a:r>
            <a:r>
              <a:rPr lang="fr-FR" sz="1100" b="0" dirty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fr-FR" sz="1100" b="0" dirty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100" b="0" dirty="0" err="1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fr-FR" sz="1100" b="0" dirty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1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sz="1100" b="0" dirty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fr-FR" sz="1100" b="0" dirty="0">
                <a:solidFill>
                  <a:srgbClr val="79C0FF"/>
                </a:solidFill>
                <a:effectLst/>
                <a:latin typeface="Consolas" panose="020B0609020204030204" pitchFamily="49" charset="0"/>
              </a:rPr>
              <a:t>1000000</a:t>
            </a:r>
            <a:r>
              <a:rPr lang="fr-FR" sz="11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fr-FR" sz="1100" b="0" dirty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i </a:t>
            </a:r>
            <a:r>
              <a:rPr lang="fr-FR" sz="11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fr-FR" sz="1100" b="0" dirty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 i </a:t>
            </a:r>
            <a:r>
              <a:rPr lang="fr-FR" sz="11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fr-FR" sz="1100" b="0" dirty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100" b="0" dirty="0">
                <a:solidFill>
                  <a:srgbClr val="79C0FF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fr-FR" sz="1100" b="0" dirty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100" b="0" dirty="0">
                <a:solidFill>
                  <a:srgbClr val="79C0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fr-FR" sz="1100" b="0" dirty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fr-FR" sz="1100" b="0" dirty="0">
                <a:solidFill>
                  <a:srgbClr val="79C0FF"/>
                </a:solidFill>
                <a:effectLst/>
                <a:latin typeface="Consolas" panose="020B0609020204030204" pitchFamily="49" charset="0"/>
              </a:rPr>
              <a:t>11</a:t>
            </a:r>
            <a:r>
              <a:rPr lang="fr-FR" sz="1100" b="0" dirty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)]</a:t>
            </a:r>
          </a:p>
          <a:p>
            <a:r>
              <a:rPr lang="fr-FR" sz="1100" b="0" dirty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100" b="0" dirty="0" err="1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with</a:t>
            </a:r>
            <a:r>
              <a:rPr lang="fr-FR" sz="1100" b="0" dirty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100" b="0" dirty="0">
                <a:solidFill>
                  <a:srgbClr val="79C0FF"/>
                </a:solidFill>
                <a:effectLst/>
                <a:latin typeface="Consolas" panose="020B0609020204030204" pitchFamily="49" charset="0"/>
              </a:rPr>
              <a:t>open</a:t>
            </a:r>
            <a:r>
              <a:rPr lang="fr-FR" sz="1100" b="0" dirty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100" b="0" dirty="0" err="1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csv_path</a:t>
            </a:r>
            <a:r>
              <a:rPr lang="fr-FR" sz="1100" b="0" dirty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fr-FR" sz="1100" b="0" dirty="0">
                <a:solidFill>
                  <a:srgbClr val="A5D6FF"/>
                </a:solidFill>
                <a:effectLst/>
                <a:latin typeface="Consolas" panose="020B0609020204030204" pitchFamily="49" charset="0"/>
              </a:rPr>
              <a:t>'r'</a:t>
            </a:r>
            <a:r>
              <a:rPr lang="fr-FR" sz="1100" b="0" dirty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fr-FR" sz="11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fr-FR" sz="1100" b="0" dirty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100" b="0" dirty="0" err="1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csvfile</a:t>
            </a:r>
            <a:r>
              <a:rPr lang="fr-FR" sz="1100" b="0" dirty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fr-FR" sz="1100" b="0" dirty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fr-FR" sz="1100" b="0" dirty="0" err="1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csvreader</a:t>
            </a:r>
            <a:r>
              <a:rPr lang="fr-FR" sz="1100" b="0" dirty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1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sz="1100" b="0" dirty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100" b="0" dirty="0" err="1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csv.reader</a:t>
            </a:r>
            <a:r>
              <a:rPr lang="fr-FR" sz="1100" b="0" dirty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100" b="0" dirty="0" err="1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csvfile</a:t>
            </a:r>
            <a:r>
              <a:rPr lang="fr-FR" sz="1100" b="0" dirty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fr-FR" sz="1100" b="0" dirty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fr-FR" sz="1100" b="0" dirty="0" err="1">
                <a:solidFill>
                  <a:srgbClr val="79C0FF"/>
                </a:solidFill>
                <a:effectLst/>
                <a:latin typeface="Consolas" panose="020B0609020204030204" pitchFamily="49" charset="0"/>
              </a:rPr>
              <a:t>next</a:t>
            </a:r>
            <a:r>
              <a:rPr lang="fr-FR" sz="1100" b="0" dirty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100" b="0" dirty="0" err="1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csvreader</a:t>
            </a:r>
            <a:r>
              <a:rPr lang="fr-FR" sz="1100" b="0" dirty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)  </a:t>
            </a:r>
            <a:r>
              <a:rPr lang="fr-FR" sz="1100" b="0" dirty="0">
                <a:solidFill>
                  <a:srgbClr val="8B949E"/>
                </a:solidFill>
                <a:effectLst/>
                <a:latin typeface="Consolas" panose="020B0609020204030204" pitchFamily="49" charset="0"/>
              </a:rPr>
              <a:t># Ignore headers</a:t>
            </a:r>
            <a:endParaRPr lang="fr-FR" sz="1100" b="0" dirty="0">
              <a:solidFill>
                <a:srgbClr val="C9D1D9"/>
              </a:solidFill>
              <a:effectLst/>
              <a:latin typeface="Consolas" panose="020B0609020204030204" pitchFamily="49" charset="0"/>
            </a:endParaRPr>
          </a:p>
          <a:p>
            <a:br>
              <a:rPr lang="fr-FR" sz="1100" b="0" dirty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</a:br>
            <a:r>
              <a:rPr lang="fr-FR" sz="1100" b="0" dirty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fr-FR" sz="1100" b="0" dirty="0" err="1">
                <a:solidFill>
                  <a:srgbClr val="79C0FF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fr-FR" sz="1100" b="0" dirty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100" b="0" dirty="0">
                <a:solidFill>
                  <a:srgbClr val="A5D6FF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fr-FR" sz="1100" b="0" dirty="0" err="1">
                <a:solidFill>
                  <a:srgbClr val="A5D6FF"/>
                </a:solidFill>
                <a:effectLst/>
                <a:latin typeface="Consolas" panose="020B0609020204030204" pitchFamily="49" charset="0"/>
              </a:rPr>
              <a:t>Iniciando</a:t>
            </a:r>
            <a:r>
              <a:rPr lang="fr-FR" sz="1100" b="0" dirty="0">
                <a:solidFill>
                  <a:srgbClr val="A5D6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100" b="0" dirty="0" err="1">
                <a:solidFill>
                  <a:srgbClr val="A5D6FF"/>
                </a:solidFill>
                <a:effectLst/>
                <a:latin typeface="Consolas" panose="020B0609020204030204" pitchFamily="49" charset="0"/>
              </a:rPr>
              <a:t>carga</a:t>
            </a:r>
            <a:r>
              <a:rPr lang="fr-FR" sz="1100" b="0" dirty="0">
                <a:solidFill>
                  <a:srgbClr val="A5D6FF"/>
                </a:solidFill>
                <a:effectLst/>
                <a:latin typeface="Consolas" panose="020B0609020204030204" pitchFamily="49" charset="0"/>
              </a:rPr>
              <a:t> de </a:t>
            </a:r>
            <a:r>
              <a:rPr lang="fr-FR" sz="1100" b="0" dirty="0" err="1">
                <a:solidFill>
                  <a:srgbClr val="A5D6FF"/>
                </a:solidFill>
                <a:effectLst/>
                <a:latin typeface="Consolas" panose="020B0609020204030204" pitchFamily="49" charset="0"/>
              </a:rPr>
              <a:t>datos</a:t>
            </a:r>
            <a:r>
              <a:rPr lang="fr-FR" sz="1100" b="0" dirty="0">
                <a:solidFill>
                  <a:srgbClr val="A5D6FF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fr-FR" sz="1100" b="0" dirty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fr-FR" sz="1100" b="0" dirty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fr-FR" sz="1100" b="0" dirty="0" err="1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with</a:t>
            </a:r>
            <a:r>
              <a:rPr lang="fr-FR" sz="1100" b="0" dirty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100" b="0" dirty="0" err="1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conn.table</a:t>
            </a:r>
            <a:r>
              <a:rPr lang="fr-FR" sz="1100" b="0" dirty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100" b="0" dirty="0" err="1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table_name</a:t>
            </a:r>
            <a:r>
              <a:rPr lang="fr-FR" sz="1100" b="0" dirty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).batch(</a:t>
            </a:r>
            <a:r>
              <a:rPr lang="fr-FR" sz="1100" b="0" dirty="0" err="1">
                <a:solidFill>
                  <a:srgbClr val="FFA657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fr-FR" sz="11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sz="1100" b="0" dirty="0">
                <a:solidFill>
                  <a:srgbClr val="79C0FF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lang="fr-FR" sz="1100" b="0" dirty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fr-FR" sz="11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fr-FR" sz="1100" b="0" dirty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 table:</a:t>
            </a:r>
          </a:p>
          <a:p>
            <a:r>
              <a:rPr lang="fr-FR" sz="1100" b="0" dirty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            count </a:t>
            </a:r>
            <a:r>
              <a:rPr lang="fr-FR" sz="11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sz="1100" b="0" dirty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100" b="0" dirty="0">
                <a:solidFill>
                  <a:srgbClr val="79C0FF"/>
                </a:solidFill>
                <a:effectLst/>
                <a:latin typeface="Consolas" panose="020B0609020204030204" pitchFamily="49" charset="0"/>
              </a:rPr>
              <a:t>0</a:t>
            </a:r>
            <a:endParaRPr lang="fr-FR" sz="1100" b="0" dirty="0">
              <a:solidFill>
                <a:srgbClr val="C9D1D9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100" b="0" dirty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fr-FR" sz="11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fr-FR" sz="1100" b="0" dirty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100" b="0" dirty="0" err="1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row</a:t>
            </a:r>
            <a:r>
              <a:rPr lang="fr-FR" sz="1100" b="0" dirty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1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fr-FR" sz="1100" b="0" dirty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100" b="0" dirty="0" err="1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csvreader</a:t>
            </a:r>
            <a:r>
              <a:rPr lang="fr-FR" sz="1100" b="0" dirty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fr-FR" sz="1100" b="0" dirty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fr-FR" sz="1100" b="0" dirty="0" err="1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row_key</a:t>
            </a:r>
            <a:r>
              <a:rPr lang="fr-FR" sz="1100" b="0" dirty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1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sz="1100" b="0" dirty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100" b="0" dirty="0" err="1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to_bytes</a:t>
            </a:r>
            <a:r>
              <a:rPr lang="fr-FR" sz="1100" b="0" dirty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100" b="0" dirty="0" err="1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row</a:t>
            </a:r>
            <a:r>
              <a:rPr lang="fr-FR" sz="1100" b="0" dirty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fr-FR" sz="1100" b="0" dirty="0">
                <a:solidFill>
                  <a:srgbClr val="79C0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fr-FR" sz="1100" b="0" dirty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fr-FR" sz="11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fr-FR" sz="1100" b="0" dirty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100" b="0" dirty="0" err="1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row</a:t>
            </a:r>
            <a:r>
              <a:rPr lang="fr-FR" sz="1100" b="0" dirty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fr-FR" sz="1100" b="0" dirty="0">
                <a:solidFill>
                  <a:srgbClr val="79C0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fr-FR" sz="1100" b="0" dirty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fr-FR" sz="1100" b="0" dirty="0" err="1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zfill</a:t>
            </a:r>
            <a:r>
              <a:rPr lang="fr-FR" sz="1100" b="0" dirty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100" b="0" dirty="0">
                <a:solidFill>
                  <a:srgbClr val="79C0F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fr-FR" sz="1100" b="0" dirty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fr-FR" sz="11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fr-FR" sz="1100" b="0" dirty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100" b="0" dirty="0" err="1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row</a:t>
            </a:r>
            <a:r>
              <a:rPr lang="fr-FR" sz="1100" b="0" dirty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fr-FR" sz="1100" b="0" dirty="0">
                <a:solidFill>
                  <a:srgbClr val="79C0F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fr-FR" sz="1100" b="0" dirty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fr-FR" sz="1100" b="0" dirty="0" err="1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zfill</a:t>
            </a:r>
            <a:r>
              <a:rPr lang="fr-FR" sz="1100" b="0" dirty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100" b="0" dirty="0">
                <a:solidFill>
                  <a:srgbClr val="79C0F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fr-FR" sz="1100" b="0" dirty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fr-FR" sz="11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fr-FR" sz="1100" b="0" dirty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100" b="0" dirty="0" err="1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row</a:t>
            </a:r>
            <a:r>
              <a:rPr lang="fr-FR" sz="1100" b="0" dirty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fr-FR" sz="1100" b="0" dirty="0">
                <a:solidFill>
                  <a:srgbClr val="79C0FF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fr-FR" sz="1100" b="0" dirty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fr-FR" sz="11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fr-FR" sz="1100" b="0" dirty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100" b="0" dirty="0">
                <a:solidFill>
                  <a:srgbClr val="A5D6FF"/>
                </a:solidFill>
                <a:effectLst/>
                <a:latin typeface="Consolas" panose="020B0609020204030204" pitchFamily="49" charset="0"/>
              </a:rPr>
              <a:t>'_'</a:t>
            </a:r>
            <a:r>
              <a:rPr lang="fr-FR" sz="1100" b="0" dirty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1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fr-FR" sz="1100" b="0" dirty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100" b="0" dirty="0" err="1">
                <a:solidFill>
                  <a:srgbClr val="79C0FF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fr-FR" sz="1100" b="0" dirty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(count))</a:t>
            </a:r>
          </a:p>
          <a:p>
            <a:br>
              <a:rPr lang="fr-FR" sz="1100" b="0" dirty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</a:br>
            <a:r>
              <a:rPr lang="fr-FR" sz="1100" b="0" dirty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                data </a:t>
            </a:r>
            <a:r>
              <a:rPr lang="fr-FR" sz="11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sz="1100" b="0" dirty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fr-FR" sz="1100" b="0" dirty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fr-FR" sz="1100" b="0" dirty="0">
                <a:solidFill>
                  <a:srgbClr val="A5D6FF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fr-FR" sz="1100" b="0" dirty="0" err="1">
                <a:solidFill>
                  <a:srgbClr val="A5D6FF"/>
                </a:solidFill>
                <a:effectLst/>
                <a:latin typeface="Consolas" panose="020B0609020204030204" pitchFamily="49" charset="0"/>
              </a:rPr>
              <a:t>info:Year</a:t>
            </a:r>
            <a:r>
              <a:rPr lang="fr-FR" sz="1100" b="0" dirty="0">
                <a:solidFill>
                  <a:srgbClr val="A5D6FF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fr-FR" sz="1100" b="0" dirty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100" b="0" dirty="0" err="1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to_bytes</a:t>
            </a:r>
            <a:r>
              <a:rPr lang="fr-FR" sz="1100" b="0" dirty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100" b="0" dirty="0" err="1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row</a:t>
            </a:r>
            <a:r>
              <a:rPr lang="fr-FR" sz="1100" b="0" dirty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fr-FR" sz="1100" b="0" dirty="0">
                <a:solidFill>
                  <a:srgbClr val="79C0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fr-FR" sz="1100" b="0" dirty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]),</a:t>
            </a:r>
          </a:p>
          <a:p>
            <a:r>
              <a:rPr lang="fr-FR" sz="1100" b="0" dirty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fr-FR" sz="1100" b="0" dirty="0">
                <a:solidFill>
                  <a:srgbClr val="A5D6FF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fr-FR" sz="1100" b="0" dirty="0" err="1">
                <a:solidFill>
                  <a:srgbClr val="A5D6FF"/>
                </a:solidFill>
                <a:effectLst/>
                <a:latin typeface="Consolas" panose="020B0609020204030204" pitchFamily="49" charset="0"/>
              </a:rPr>
              <a:t>info:Month</a:t>
            </a:r>
            <a:r>
              <a:rPr lang="fr-FR" sz="1100" b="0" dirty="0">
                <a:solidFill>
                  <a:srgbClr val="A5D6FF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fr-FR" sz="1100" b="0" dirty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100" b="0" dirty="0" err="1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to_bytes</a:t>
            </a:r>
            <a:r>
              <a:rPr lang="fr-FR" sz="1100" b="0" dirty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100" b="0" dirty="0" err="1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row</a:t>
            </a:r>
            <a:r>
              <a:rPr lang="fr-FR" sz="1100" b="0" dirty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fr-FR" sz="1100" b="0" dirty="0">
                <a:solidFill>
                  <a:srgbClr val="79C0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fr-FR" sz="1100" b="0" dirty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]),</a:t>
            </a:r>
          </a:p>
          <a:p>
            <a:r>
              <a:rPr lang="fr-FR" sz="1100" b="0" dirty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fr-FR" sz="1100" b="0" dirty="0">
                <a:solidFill>
                  <a:srgbClr val="A5D6FF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fr-FR" sz="1100" b="0" dirty="0" err="1">
                <a:solidFill>
                  <a:srgbClr val="A5D6FF"/>
                </a:solidFill>
                <a:effectLst/>
                <a:latin typeface="Consolas" panose="020B0609020204030204" pitchFamily="49" charset="0"/>
              </a:rPr>
              <a:t>info:DayofMonth</a:t>
            </a:r>
            <a:r>
              <a:rPr lang="fr-FR" sz="1100" b="0" dirty="0">
                <a:solidFill>
                  <a:srgbClr val="A5D6FF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fr-FR" sz="1100" b="0" dirty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100" b="0" dirty="0" err="1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to_bytes</a:t>
            </a:r>
            <a:r>
              <a:rPr lang="fr-FR" sz="1100" b="0" dirty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100" b="0" dirty="0" err="1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row</a:t>
            </a:r>
            <a:r>
              <a:rPr lang="fr-FR" sz="1100" b="0" dirty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fr-FR" sz="1100" b="0" dirty="0">
                <a:solidFill>
                  <a:srgbClr val="79C0F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fr-FR" sz="1100" b="0" dirty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]),</a:t>
            </a:r>
          </a:p>
          <a:p>
            <a:r>
              <a:rPr lang="fr-FR" sz="1100" b="0" dirty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fr-FR" sz="1100" b="0" dirty="0">
                <a:solidFill>
                  <a:srgbClr val="A5D6FF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fr-FR" sz="1100" b="0" dirty="0" err="1">
                <a:solidFill>
                  <a:srgbClr val="A5D6FF"/>
                </a:solidFill>
                <a:effectLst/>
                <a:latin typeface="Consolas" panose="020B0609020204030204" pitchFamily="49" charset="0"/>
              </a:rPr>
              <a:t>info:DepTime</a:t>
            </a:r>
            <a:r>
              <a:rPr lang="fr-FR" sz="1100" b="0" dirty="0">
                <a:solidFill>
                  <a:srgbClr val="A5D6FF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fr-FR" sz="1100" b="0" dirty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100" b="0" dirty="0" err="1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to_bytes</a:t>
            </a:r>
            <a:r>
              <a:rPr lang="fr-FR" sz="1100" b="0" dirty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100" b="0" dirty="0" err="1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row</a:t>
            </a:r>
            <a:r>
              <a:rPr lang="fr-FR" sz="1100" b="0" dirty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fr-FR" sz="1100" b="0" dirty="0">
                <a:solidFill>
                  <a:srgbClr val="79C0FF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fr-FR" sz="1100" b="0" dirty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]),</a:t>
            </a:r>
          </a:p>
          <a:p>
            <a:r>
              <a:rPr lang="fr-FR" sz="1100" b="0" dirty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fr-FR" sz="1100" b="0" dirty="0">
                <a:solidFill>
                  <a:srgbClr val="A5D6FF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fr-FR" sz="1100" b="0" dirty="0" err="1">
                <a:solidFill>
                  <a:srgbClr val="A5D6FF"/>
                </a:solidFill>
                <a:effectLst/>
                <a:latin typeface="Consolas" panose="020B0609020204030204" pitchFamily="49" charset="0"/>
              </a:rPr>
              <a:t>info:ArrTime</a:t>
            </a:r>
            <a:r>
              <a:rPr lang="fr-FR" sz="1100" b="0" dirty="0">
                <a:solidFill>
                  <a:srgbClr val="A5D6FF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fr-FR" sz="1100" b="0" dirty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100" b="0" dirty="0" err="1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to_bytes</a:t>
            </a:r>
            <a:r>
              <a:rPr lang="fr-FR" sz="1100" b="0" dirty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100" b="0" dirty="0" err="1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row</a:t>
            </a:r>
            <a:r>
              <a:rPr lang="fr-FR" sz="1100" b="0" dirty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fr-FR" sz="1100" b="0" dirty="0">
                <a:solidFill>
                  <a:srgbClr val="79C0FF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fr-FR" sz="1100" b="0" dirty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]),</a:t>
            </a:r>
          </a:p>
          <a:p>
            <a:r>
              <a:rPr lang="fr-FR" sz="1100" b="0" dirty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fr-FR" sz="1100" b="0" dirty="0">
                <a:solidFill>
                  <a:srgbClr val="A5D6FF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fr-FR" sz="1100" b="0" dirty="0" err="1">
                <a:solidFill>
                  <a:srgbClr val="A5D6FF"/>
                </a:solidFill>
                <a:effectLst/>
                <a:latin typeface="Consolas" panose="020B0609020204030204" pitchFamily="49" charset="0"/>
              </a:rPr>
              <a:t>info:UniqueCarrier</a:t>
            </a:r>
            <a:r>
              <a:rPr lang="fr-FR" sz="1100" b="0" dirty="0">
                <a:solidFill>
                  <a:srgbClr val="A5D6FF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fr-FR" sz="1100" b="0" dirty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100" b="0" dirty="0" err="1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to_bytes</a:t>
            </a:r>
            <a:r>
              <a:rPr lang="fr-FR" sz="1100" b="0" dirty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100" b="0" dirty="0" err="1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row</a:t>
            </a:r>
            <a:r>
              <a:rPr lang="fr-FR" sz="1100" b="0" dirty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fr-FR" sz="1100" b="0" dirty="0">
                <a:solidFill>
                  <a:srgbClr val="79C0FF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fr-FR" sz="1100" b="0" dirty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]),</a:t>
            </a:r>
          </a:p>
          <a:p>
            <a:r>
              <a:rPr lang="fr-FR" sz="1100" b="0" dirty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fr-FR" sz="1100" b="0" dirty="0">
                <a:solidFill>
                  <a:srgbClr val="A5D6FF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fr-FR" sz="1100" b="0" dirty="0" err="1">
                <a:solidFill>
                  <a:srgbClr val="A5D6FF"/>
                </a:solidFill>
                <a:effectLst/>
                <a:latin typeface="Consolas" panose="020B0609020204030204" pitchFamily="49" charset="0"/>
              </a:rPr>
              <a:t>info:FlightNum</a:t>
            </a:r>
            <a:r>
              <a:rPr lang="fr-FR" sz="1100" b="0" dirty="0">
                <a:solidFill>
                  <a:srgbClr val="A5D6FF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fr-FR" sz="1100" b="0" dirty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100" b="0" dirty="0" err="1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to_bytes</a:t>
            </a:r>
            <a:r>
              <a:rPr lang="fr-FR" sz="1100" b="0" dirty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100" b="0" dirty="0" err="1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row</a:t>
            </a:r>
            <a:r>
              <a:rPr lang="fr-FR" sz="1100" b="0" dirty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fr-FR" sz="1100" b="0" dirty="0">
                <a:solidFill>
                  <a:srgbClr val="79C0FF"/>
                </a:solidFill>
                <a:effectLst/>
                <a:latin typeface="Consolas" panose="020B0609020204030204" pitchFamily="49" charset="0"/>
              </a:rPr>
              <a:t>9</a:t>
            </a:r>
            <a:r>
              <a:rPr lang="fr-FR" sz="1100" b="0" dirty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]),</a:t>
            </a:r>
          </a:p>
          <a:p>
            <a:r>
              <a:rPr lang="fr-FR" sz="1100" b="0" dirty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fr-FR" sz="1100" b="0" dirty="0">
                <a:solidFill>
                  <a:srgbClr val="A5D6FF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fr-FR" sz="1100" b="0" dirty="0" err="1">
                <a:solidFill>
                  <a:srgbClr val="A5D6FF"/>
                </a:solidFill>
                <a:effectLst/>
                <a:latin typeface="Consolas" panose="020B0609020204030204" pitchFamily="49" charset="0"/>
              </a:rPr>
              <a:t>info:TailNum</a:t>
            </a:r>
            <a:r>
              <a:rPr lang="fr-FR" sz="1100" b="0" dirty="0">
                <a:solidFill>
                  <a:srgbClr val="A5D6FF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fr-FR" sz="1100" b="0" dirty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100" b="0" dirty="0" err="1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to_bytes</a:t>
            </a:r>
            <a:r>
              <a:rPr lang="fr-FR" sz="1100" b="0" dirty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100" b="0" dirty="0" err="1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row</a:t>
            </a:r>
            <a:r>
              <a:rPr lang="fr-FR" sz="1100" b="0" dirty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fr-FR" sz="1100" b="0" dirty="0">
                <a:solidFill>
                  <a:srgbClr val="79C0FF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fr-FR" sz="1100" b="0" dirty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]),</a:t>
            </a:r>
          </a:p>
          <a:p>
            <a:r>
              <a:rPr lang="fr-FR" sz="1100" b="0" dirty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fr-FR" sz="1100" b="0" dirty="0">
                <a:solidFill>
                  <a:srgbClr val="A5D6FF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fr-FR" sz="1100" b="0" dirty="0" err="1">
                <a:solidFill>
                  <a:srgbClr val="A5D6FF"/>
                </a:solidFill>
                <a:effectLst/>
                <a:latin typeface="Consolas" panose="020B0609020204030204" pitchFamily="49" charset="0"/>
              </a:rPr>
              <a:t>info:Origin</a:t>
            </a:r>
            <a:r>
              <a:rPr lang="fr-FR" sz="1100" b="0" dirty="0">
                <a:solidFill>
                  <a:srgbClr val="A5D6FF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fr-FR" sz="1100" b="0" dirty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100" b="0" dirty="0" err="1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to_bytes</a:t>
            </a:r>
            <a:r>
              <a:rPr lang="fr-FR" sz="1100" b="0" dirty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100" b="0" dirty="0" err="1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row</a:t>
            </a:r>
            <a:r>
              <a:rPr lang="fr-FR" sz="1100" b="0" dirty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fr-FR" sz="1100" b="0" dirty="0">
                <a:solidFill>
                  <a:srgbClr val="79C0FF"/>
                </a:solidFill>
                <a:effectLst/>
                <a:latin typeface="Consolas" panose="020B0609020204030204" pitchFamily="49" charset="0"/>
              </a:rPr>
              <a:t>16</a:t>
            </a:r>
            <a:r>
              <a:rPr lang="fr-FR" sz="1100" b="0" dirty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]),</a:t>
            </a:r>
          </a:p>
          <a:p>
            <a:r>
              <a:rPr lang="fr-FR" sz="1100" b="0" dirty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fr-FR" sz="1100" b="0" dirty="0">
                <a:solidFill>
                  <a:srgbClr val="A5D6FF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fr-FR" sz="1100" b="0" dirty="0" err="1">
                <a:solidFill>
                  <a:srgbClr val="A5D6FF"/>
                </a:solidFill>
                <a:effectLst/>
                <a:latin typeface="Consolas" panose="020B0609020204030204" pitchFamily="49" charset="0"/>
              </a:rPr>
              <a:t>info:Dest</a:t>
            </a:r>
            <a:r>
              <a:rPr lang="fr-FR" sz="1100" b="0" dirty="0">
                <a:solidFill>
                  <a:srgbClr val="A5D6FF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fr-FR" sz="1100" b="0" dirty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100" b="0" dirty="0" err="1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to_bytes</a:t>
            </a:r>
            <a:r>
              <a:rPr lang="fr-FR" sz="1100" b="0" dirty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100" b="0" dirty="0" err="1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row</a:t>
            </a:r>
            <a:r>
              <a:rPr lang="fr-FR" sz="1100" b="0" dirty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fr-FR" sz="1100" b="0" dirty="0">
                <a:solidFill>
                  <a:srgbClr val="79C0FF"/>
                </a:solidFill>
                <a:effectLst/>
                <a:latin typeface="Consolas" panose="020B0609020204030204" pitchFamily="49" charset="0"/>
              </a:rPr>
              <a:t>17</a:t>
            </a:r>
            <a:r>
              <a:rPr lang="fr-FR" sz="1100" b="0" dirty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]),</a:t>
            </a:r>
          </a:p>
          <a:p>
            <a:r>
              <a:rPr lang="fr-FR" sz="1100" b="0" dirty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fr-FR" sz="1100" b="0" dirty="0">
                <a:solidFill>
                  <a:srgbClr val="A5D6FF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fr-FR" sz="1100" b="0" dirty="0" err="1">
                <a:solidFill>
                  <a:srgbClr val="A5D6FF"/>
                </a:solidFill>
                <a:effectLst/>
                <a:latin typeface="Consolas" panose="020B0609020204030204" pitchFamily="49" charset="0"/>
              </a:rPr>
              <a:t>info:Distance</a:t>
            </a:r>
            <a:r>
              <a:rPr lang="fr-FR" sz="1100" b="0" dirty="0">
                <a:solidFill>
                  <a:srgbClr val="A5D6FF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fr-FR" sz="1100" b="0" dirty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100" b="0" dirty="0" err="1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to_bytes</a:t>
            </a:r>
            <a:r>
              <a:rPr lang="fr-FR" sz="1100" b="0" dirty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100" b="0" dirty="0" err="1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row</a:t>
            </a:r>
            <a:r>
              <a:rPr lang="fr-FR" sz="1100" b="0" dirty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fr-FR" sz="1100" b="0" dirty="0">
                <a:solidFill>
                  <a:srgbClr val="79C0FF"/>
                </a:solidFill>
                <a:effectLst/>
                <a:latin typeface="Consolas" panose="020B0609020204030204" pitchFamily="49" charset="0"/>
              </a:rPr>
              <a:t>18</a:t>
            </a:r>
            <a:r>
              <a:rPr lang="fr-FR" sz="1100" b="0" dirty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]),</a:t>
            </a:r>
          </a:p>
          <a:p>
            <a:r>
              <a:rPr lang="fr-FR" sz="1100" b="0" dirty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fr-FR" sz="1100" b="0" dirty="0">
                <a:solidFill>
                  <a:srgbClr val="A5D6FF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fr-FR" sz="1100" b="0" dirty="0" err="1">
                <a:solidFill>
                  <a:srgbClr val="A5D6FF"/>
                </a:solidFill>
                <a:effectLst/>
                <a:latin typeface="Consolas" panose="020B0609020204030204" pitchFamily="49" charset="0"/>
              </a:rPr>
              <a:t>info:Cancelled</a:t>
            </a:r>
            <a:r>
              <a:rPr lang="fr-FR" sz="1100" b="0" dirty="0">
                <a:solidFill>
                  <a:srgbClr val="A5D6FF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fr-FR" sz="1100" b="0" dirty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100" b="0" dirty="0" err="1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to_bytes</a:t>
            </a:r>
            <a:r>
              <a:rPr lang="fr-FR" sz="1100" b="0" dirty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100" b="0" dirty="0" err="1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row</a:t>
            </a:r>
            <a:r>
              <a:rPr lang="fr-FR" sz="1100" b="0" dirty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fr-FR" sz="1100" b="0" dirty="0">
                <a:solidFill>
                  <a:srgbClr val="79C0FF"/>
                </a:solidFill>
                <a:effectLst/>
                <a:latin typeface="Consolas" panose="020B0609020204030204" pitchFamily="49" charset="0"/>
              </a:rPr>
              <a:t>21</a:t>
            </a:r>
            <a:r>
              <a:rPr lang="fr-FR" sz="1100" b="0" dirty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]),</a:t>
            </a:r>
          </a:p>
          <a:p>
            <a:r>
              <a:rPr lang="fr-FR" sz="1100" b="0" dirty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                }</a:t>
            </a:r>
          </a:p>
          <a:p>
            <a:br>
              <a:rPr lang="fr-FR" sz="1100" b="0" dirty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</a:br>
            <a:r>
              <a:rPr lang="fr-FR" sz="1100" b="0" dirty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fr-FR" sz="1100" b="0" dirty="0" err="1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table.put</a:t>
            </a:r>
            <a:r>
              <a:rPr lang="fr-FR" sz="1100" b="0" dirty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100" b="0" dirty="0" err="1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row_key</a:t>
            </a:r>
            <a:r>
              <a:rPr lang="fr-FR" sz="1100" b="0" dirty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, data)</a:t>
            </a:r>
          </a:p>
          <a:p>
            <a:r>
              <a:rPr lang="fr-FR" sz="1100" b="0" dirty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                count </a:t>
            </a:r>
            <a:r>
              <a:rPr lang="fr-FR" sz="11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+=</a:t>
            </a:r>
            <a:r>
              <a:rPr lang="fr-FR" sz="1100" b="0" dirty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100" b="0" dirty="0">
                <a:solidFill>
                  <a:srgbClr val="79C0FF"/>
                </a:solidFill>
                <a:effectLst/>
                <a:latin typeface="Consolas" panose="020B0609020204030204" pitchFamily="49" charset="0"/>
              </a:rPr>
              <a:t>1</a:t>
            </a:r>
            <a:endParaRPr lang="fr-FR" sz="1100" b="0" dirty="0">
              <a:solidFill>
                <a:srgbClr val="C9D1D9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100" b="0" dirty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fr-FR" sz="11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fr-FR" sz="1100" b="0" dirty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 count </a:t>
            </a:r>
            <a:r>
              <a:rPr lang="fr-FR" sz="11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fr-FR" sz="1100" b="0" dirty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100" b="0" dirty="0" err="1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fr-FR" sz="1100" b="0" dirty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fr-FR" sz="1100" b="0" dirty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fr-FR" sz="1100" b="0" dirty="0" err="1">
                <a:solidFill>
                  <a:srgbClr val="79C0FF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fr-FR" sz="1100" b="0" dirty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1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fr-FR" sz="1100" b="0" dirty="0">
                <a:solidFill>
                  <a:srgbClr val="A5D6FF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fr-FR" sz="11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fr-FR" sz="1100" b="0" dirty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fr-FR" sz="1100" b="0" dirty="0">
                <a:solidFill>
                  <a:srgbClr val="FF7B72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fr-FR" sz="1100" b="0" dirty="0">
                <a:solidFill>
                  <a:srgbClr val="A5D6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100" b="0" dirty="0" err="1">
                <a:solidFill>
                  <a:srgbClr val="A5D6FF"/>
                </a:solidFill>
                <a:effectLst/>
                <a:latin typeface="Consolas" panose="020B0609020204030204" pitchFamily="49" charset="0"/>
              </a:rPr>
              <a:t>registros</a:t>
            </a:r>
            <a:r>
              <a:rPr lang="fr-FR" sz="1100" b="0" dirty="0">
                <a:solidFill>
                  <a:srgbClr val="A5D6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100" b="0" dirty="0" err="1">
                <a:solidFill>
                  <a:srgbClr val="A5D6FF"/>
                </a:solidFill>
                <a:effectLst/>
                <a:latin typeface="Consolas" panose="020B0609020204030204" pitchFamily="49" charset="0"/>
              </a:rPr>
              <a:t>procesados</a:t>
            </a:r>
            <a:r>
              <a:rPr lang="fr-FR" sz="1100" b="0" dirty="0">
                <a:solidFill>
                  <a:srgbClr val="A5D6FF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fr-FR" sz="1100" b="0" dirty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fr-FR" sz="1100" b="0" dirty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fr-FR" sz="1100" b="0" dirty="0" err="1">
                <a:solidFill>
                  <a:srgbClr val="79C0FF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fr-FR" sz="1100" b="0" dirty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100" b="0" dirty="0">
                <a:solidFill>
                  <a:srgbClr val="A5D6FF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fr-FR" sz="1100" b="0" dirty="0" err="1">
                <a:solidFill>
                  <a:srgbClr val="A5D6FF"/>
                </a:solidFill>
                <a:effectLst/>
                <a:latin typeface="Consolas" panose="020B0609020204030204" pitchFamily="49" charset="0"/>
              </a:rPr>
              <a:t>Carga</a:t>
            </a:r>
            <a:r>
              <a:rPr lang="fr-FR" sz="1100" b="0" dirty="0">
                <a:solidFill>
                  <a:srgbClr val="A5D6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100" b="0" dirty="0" err="1">
                <a:solidFill>
                  <a:srgbClr val="A5D6FF"/>
                </a:solidFill>
                <a:effectLst/>
                <a:latin typeface="Consolas" panose="020B0609020204030204" pitchFamily="49" charset="0"/>
              </a:rPr>
              <a:t>finalizada</a:t>
            </a:r>
            <a:r>
              <a:rPr lang="fr-FR" sz="1100" b="0" dirty="0">
                <a:solidFill>
                  <a:srgbClr val="A5D6FF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fr-FR" sz="1100" b="0" dirty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193151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3" name="Rectangle 1032">
            <a:extLst>
              <a:ext uri="{FF2B5EF4-FFF2-40B4-BE49-F238E27FC236}">
                <a16:creationId xmlns:a16="http://schemas.microsoft.com/office/drawing/2014/main" id="{BA79A7CF-01AF-4178-9369-94E0C90EB0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C0852485-05C6-1C83-CCC1-63FD230F54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67909" y="2023110"/>
            <a:ext cx="2469624" cy="2846070"/>
          </a:xfrm>
        </p:spPr>
        <p:txBody>
          <a:bodyPr anchor="ctr">
            <a:normAutofit/>
          </a:bodyPr>
          <a:lstStyle/>
          <a:p>
            <a:pPr algn="l"/>
            <a:r>
              <a:rPr lang="es-ES" sz="3700" dirty="0"/>
              <a:t>Consulta</a:t>
            </a:r>
            <a:br>
              <a:rPr lang="es-ES" sz="3700" dirty="0"/>
            </a:br>
            <a:r>
              <a:rPr lang="es-ES" sz="3700" dirty="0"/>
              <a:t>Rutas</a:t>
            </a:r>
            <a:endParaRPr lang="fr-FR" sz="3700" dirty="0"/>
          </a:p>
        </p:txBody>
      </p:sp>
      <p:sp>
        <p:nvSpPr>
          <p:cNvPr id="1035" name="Rectangle 1034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433973" y="-827233"/>
            <a:ext cx="1715478" cy="85834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7" name="Rectangle 1036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2085" y="664308"/>
            <a:ext cx="8082632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9" name="Rectangle 1038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950447" y="3392097"/>
            <a:ext cx="1719072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 descr="Apache HBase: Introducción 2023 - Aprender BIG DATA">
            <a:extLst>
              <a:ext uri="{FF2B5EF4-FFF2-40B4-BE49-F238E27FC236}">
                <a16:creationId xmlns:a16="http://schemas.microsoft.com/office/drawing/2014/main" id="{FE6C4FCE-D428-38D4-A1EF-5671E8175F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035139" y="0"/>
            <a:ext cx="1156861" cy="840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script_ex3.py - mbd10 [SSH_ 192.168.80.33] - Visual Studio Code 2023-03-27 15-41-38">
            <a:hlinkClick r:id="" action="ppaction://media"/>
            <a:extLst>
              <a:ext uri="{FF2B5EF4-FFF2-40B4-BE49-F238E27FC236}">
                <a16:creationId xmlns:a16="http://schemas.microsoft.com/office/drawing/2014/main" id="{F2819827-E9CF-2FA8-C034-B0BCB9A7759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45236" y="1413675"/>
            <a:ext cx="7608303" cy="4089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940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69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68182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</TotalTime>
  <Words>509</Words>
  <Application>Microsoft Office PowerPoint</Application>
  <PresentationFormat>Panorámica</PresentationFormat>
  <Paragraphs>51</Paragraphs>
  <Slides>5</Slides>
  <Notes>0</Notes>
  <HiddenSlides>0</HiddenSlides>
  <MMClips>2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</vt:i4>
      </vt:variant>
    </vt:vector>
  </HeadingPairs>
  <TitlesOfParts>
    <vt:vector size="10" baseType="lpstr">
      <vt:lpstr>Arial</vt:lpstr>
      <vt:lpstr>Calibri</vt:lpstr>
      <vt:lpstr>Calibri Light</vt:lpstr>
      <vt:lpstr>Consolas</vt:lpstr>
      <vt:lpstr>Tema de Office</vt:lpstr>
      <vt:lpstr>Práctica airData</vt:lpstr>
      <vt:lpstr>Detalle Aeropuertos</vt:lpstr>
      <vt:lpstr>Detalle Vuelos: main</vt:lpstr>
      <vt:lpstr>Detalle Vuelos: load_data</vt:lpstr>
      <vt:lpstr>Consulta Rutas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Práctica airData</dc:title>
  <dc:creator>Alejandro del Rosal Carmona</dc:creator>
  <cp:lastModifiedBy>Alejandro del Rosal Carmona</cp:lastModifiedBy>
  <cp:revision>1</cp:revision>
  <dcterms:created xsi:type="dcterms:W3CDTF">2023-03-27T13:13:08Z</dcterms:created>
  <dcterms:modified xsi:type="dcterms:W3CDTF">2023-03-27T13:59:01Z</dcterms:modified>
</cp:coreProperties>
</file>